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66" r:id="rId4"/>
    <p:sldId id="267" r:id="rId5"/>
    <p:sldId id="258" r:id="rId6"/>
    <p:sldId id="268" r:id="rId7"/>
    <p:sldId id="264" r:id="rId8"/>
    <p:sldId id="269" r:id="rId9"/>
    <p:sldId id="261" r:id="rId10"/>
    <p:sldId id="270" r:id="rId11"/>
    <p:sldId id="265" r:id="rId12"/>
    <p:sldId id="271" r:id="rId13"/>
    <p:sldId id="263" r:id="rId14"/>
    <p:sldId id="272" r:id="rId15"/>
    <p:sldId id="262" r:id="rId16"/>
    <p:sldId id="259" r:id="rId1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BA317946-BB76-484C-9C6B-7F1A10609196}">
          <p14:sldIdLst>
            <p14:sldId id="256"/>
            <p14:sldId id="257"/>
            <p14:sldId id="266"/>
          </p14:sldIdLst>
        </p14:section>
        <p14:section name="1.Feladat" id="{91FA9416-0E43-4662-AAEE-38269EEE3423}">
          <p14:sldIdLst>
            <p14:sldId id="267"/>
            <p14:sldId id="258"/>
          </p14:sldIdLst>
        </p14:section>
        <p14:section name="2, 3. Feladat" id="{1738AB81-1562-47EC-8B51-BD85F085353C}">
          <p14:sldIdLst>
            <p14:sldId id="268"/>
            <p14:sldId id="264"/>
          </p14:sldIdLst>
        </p14:section>
        <p14:section name="4.Feladat" id="{8AEEAD89-68B1-41FB-BAD3-6BF729A6F5FD}">
          <p14:sldIdLst>
            <p14:sldId id="269"/>
            <p14:sldId id="261"/>
          </p14:sldIdLst>
        </p14:section>
        <p14:section name="5.feladat" id="{5A8FEB99-84A4-4B5D-9660-8F4B401EEB76}">
          <p14:sldIdLst>
            <p14:sldId id="270"/>
            <p14:sldId id="265"/>
          </p14:sldIdLst>
        </p14:section>
        <p14:section name="7.Feladat" id="{EF3D3B9B-2B41-4991-A2A7-989222ABA7A7}">
          <p14:sldIdLst>
            <p14:sldId id="271"/>
            <p14:sldId id="263"/>
          </p14:sldIdLst>
        </p14:section>
        <p14:section name="teszt" id="{BD8F7A51-D513-4F2A-8BE7-F37BB7799085}">
          <p14:sldIdLst>
            <p14:sldId id="272"/>
            <p14:sldId id="262"/>
          </p14:sldIdLst>
        </p14:section>
        <p14:section name="csoportmunka" id="{BAD728AF-7767-4095-98C9-FDC13314B846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cskey Balázs" initials="BB" lastIdx="1" clrIdx="0">
    <p:extLst>
      <p:ext uri="{19B8F6BF-5375-455C-9EA6-DF929625EA0E}">
        <p15:presenceInfo xmlns:p15="http://schemas.microsoft.com/office/powerpoint/2012/main" userId="S-1-5-21-844462657-1063585395-733957918-18354" providerId="AD"/>
      </p:ext>
    </p:extLst>
  </p:cmAuthor>
  <p:cmAuthor id="2" name="Kristóf Anda" initials="KA" lastIdx="2" clrIdx="1">
    <p:extLst>
      <p:ext uri="{19B8F6BF-5375-455C-9EA6-DF929625EA0E}">
        <p15:presenceInfo xmlns:p15="http://schemas.microsoft.com/office/powerpoint/2012/main" userId="S::anda.kristof@students.jedlik.eu::5d805fcb-d6a3-4d57-b22d-6136a4182a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6F7985"/>
    <a:srgbClr val="E6E6E6"/>
    <a:srgbClr val="141D26"/>
    <a:srgbClr val="94818C"/>
    <a:srgbClr val="0B1A2F"/>
    <a:srgbClr val="4266A4"/>
    <a:srgbClr val="5D9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01T08:47:51.720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  <p:cm authorId="2" dt="2023-03-04T11:53:05.452" idx="1">
    <p:pos x="146" y="146"/>
    <p:text>valami komment
</p:text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7F666-C6D6-4D20-A043-4E6A59D21B69}" type="datetimeFigureOut">
              <a:rPr lang="hu-HU" smtClean="0"/>
              <a:t>2023.03.07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91CE0-993B-40A6-9278-CF69F2FB2D7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966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1CE0-993B-40A6-9278-CF69F2FB2D78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72344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91CE0-993B-40A6-9278-CF69F2FB2D78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0131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16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0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67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2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15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2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19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10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7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2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98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3.png"/><Relationship Id="rId7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40.png"/><Relationship Id="rId7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1.png"/><Relationship Id="rId18" Type="http://schemas.openxmlformats.org/officeDocument/2006/relationships/image" Target="../media/image120.png"/><Relationship Id="rId3" Type="http://schemas.openxmlformats.org/officeDocument/2006/relationships/image" Target="../media/image7.jpg"/><Relationship Id="rId21" Type="http://schemas.openxmlformats.org/officeDocument/2006/relationships/image" Target="../media/image130.png"/><Relationship Id="rId7" Type="http://schemas.openxmlformats.org/officeDocument/2006/relationships/image" Target="../media/image9.png"/><Relationship Id="rId12" Type="http://schemas.openxmlformats.org/officeDocument/2006/relationships/image" Target="../media/image100.png"/><Relationship Id="rId17" Type="http://schemas.openxmlformats.org/officeDocument/2006/relationships/slide" Target="slide12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slide" Target="slide8.xml"/><Relationship Id="rId5" Type="http://schemas.openxmlformats.org/officeDocument/2006/relationships/slide" Target="slide4.xml"/><Relationship Id="rId15" Type="http://schemas.openxmlformats.org/officeDocument/2006/relationships/image" Target="../media/image110.png"/><Relationship Id="rId10" Type="http://schemas.openxmlformats.org/officeDocument/2006/relationships/image" Target="../media/image10.png"/><Relationship Id="rId19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90.png"/><Relationship Id="rId14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microsoft.com/office/2007/relationships/hdphoto" Target="../media/hdphoto5.wdp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microsoft.com/office/2007/relationships/hdphoto" Target="../media/hdphoto6.wdp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7.wdp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F966C-5B3D-4CD5-C0D5-A47A9EA45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7" t="10076" r="6025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pic>
        <p:nvPicPr>
          <p:cNvPr id="8" name="Picture 9" descr="A wolf in the snow&#10;&#10;Description automatically generated">
            <a:extLst>
              <a:ext uri="{FF2B5EF4-FFF2-40B4-BE49-F238E27FC236}">
                <a16:creationId xmlns:a16="http://schemas.microsoft.com/office/drawing/2014/main" id="{B1B27813-018A-8E85-BABB-B6494FCCB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" y="-89735"/>
            <a:ext cx="12338382" cy="68569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FAB57E6-1C64-4872-A637-479AF52A5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hu-HU" sz="4800" dirty="0"/>
              <a:t>Expedíció projektmunka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93C5C08-2745-4458-8989-62BFFFABD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hu-HU" sz="2000"/>
              <a:t>Csapattagok:</a:t>
            </a:r>
          </a:p>
          <a:p>
            <a:pPr algn="l"/>
            <a:r>
              <a:rPr lang="hu-HU" sz="2000" err="1"/>
              <a:t>Bics</a:t>
            </a:r>
            <a:r>
              <a:rPr lang="hu-HU" sz="2000"/>
              <a:t>       Balázs, Anda Kristóf</a:t>
            </a:r>
            <a:endParaRPr lang="hu-HU" sz="2000"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3" descr="Key with solid fill">
            <a:extLst>
              <a:ext uri="{FF2B5EF4-FFF2-40B4-BE49-F238E27FC236}">
                <a16:creationId xmlns:a16="http://schemas.microsoft.com/office/drawing/2014/main" id="{FEF31B78-EA08-FC54-E1CB-D3AA00E76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0000">
            <a:off x="974730" y="5274895"/>
            <a:ext cx="326860" cy="326859"/>
          </a:xfrm>
          <a:prstGeom prst="rect">
            <a:avLst/>
          </a:prstGeom>
        </p:spPr>
      </p:pic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4789DAF5-25F2-43CA-A67E-867EE9AC30F2}"/>
              </a:ext>
            </a:extLst>
          </p:cNvPr>
          <p:cNvSpPr/>
          <p:nvPr/>
        </p:nvSpPr>
        <p:spPr>
          <a:xfrm>
            <a:off x="-74861" y="-89735"/>
            <a:ext cx="12592380" cy="6947725"/>
          </a:xfrm>
          <a:prstGeom prst="roundRect">
            <a:avLst>
              <a:gd name="adj" fmla="val 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752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0ADA46-D2E9-42F0-B531-26A72AEA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911B0D-E8CC-46CA-8CFD-C7DAB47BF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523FD6FD-E00D-4F88-94AA-D4DA7C47C164}"/>
              </a:ext>
            </a:extLst>
          </p:cNvPr>
          <p:cNvGrpSpPr/>
          <p:nvPr/>
        </p:nvGrpSpPr>
        <p:grpSpPr>
          <a:xfrm>
            <a:off x="2702704" y="118368"/>
            <a:ext cx="6786593" cy="6771779"/>
            <a:chOff x="2702704" y="6350"/>
            <a:chExt cx="6786593" cy="6771779"/>
          </a:xfrm>
          <a:solidFill>
            <a:srgbClr val="94818C">
              <a:alpha val="50000"/>
            </a:srgbClr>
          </a:solidFill>
        </p:grpSpPr>
        <p:sp>
          <p:nvSpPr>
            <p:cNvPr id="5" name="Ellipszis 4">
              <a:extLst>
                <a:ext uri="{FF2B5EF4-FFF2-40B4-BE49-F238E27FC236}">
                  <a16:creationId xmlns:a16="http://schemas.microsoft.com/office/drawing/2014/main" id="{25F396E2-D43C-4E46-90D2-E23A4470C1E5}"/>
                </a:ext>
              </a:extLst>
            </p:cNvPr>
            <p:cNvSpPr/>
            <p:nvPr/>
          </p:nvSpPr>
          <p:spPr>
            <a:xfrm flipH="1">
              <a:off x="2702704" y="6350"/>
              <a:ext cx="6786593" cy="6771779"/>
            </a:xfrm>
            <a:prstGeom prst="ellipse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8000" dirty="0">
                <a:latin typeface="Bahnschrift" panose="020B0502040204020203" pitchFamily="34" charset="0"/>
              </a:endParaRPr>
            </a:p>
          </p:txBody>
        </p:sp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AC36EDB1-3447-4BD1-8FC5-8A258812FBDC}"/>
                </a:ext>
              </a:extLst>
            </p:cNvPr>
            <p:cNvSpPr txBox="1"/>
            <p:nvPr/>
          </p:nvSpPr>
          <p:spPr>
            <a:xfrm>
              <a:off x="2895600" y="3263810"/>
              <a:ext cx="6400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7200" dirty="0">
                  <a:latin typeface="Bodoni MT Black" panose="02070A03080606020203" pitchFamily="18" charset="0"/>
                </a:rPr>
                <a:t>5.Feladat</a:t>
              </a:r>
            </a:p>
          </p:txBody>
        </p:sp>
        <p:pic>
          <p:nvPicPr>
            <p:cNvPr id="7" name="Ábra 6" descr="Atom egyszínű kitöltéssel">
              <a:extLst>
                <a:ext uri="{FF2B5EF4-FFF2-40B4-BE49-F238E27FC236}">
                  <a16:creationId xmlns:a16="http://schemas.microsoft.com/office/drawing/2014/main" id="{FE965313-6BD5-430A-B018-1BDDF8F5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504476" y="51997"/>
              <a:ext cx="3387513" cy="3387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9495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839FC-386A-E77A-F07D-8D4CA884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Bodoni MT Black" panose="02070A03080606020203" pitchFamily="18" charset="0"/>
                <a:cs typeface="Calibri Light"/>
              </a:rPr>
              <a:t>5. </a:t>
            </a:r>
            <a:r>
              <a:rPr lang="en-US" dirty="0" err="1">
                <a:latin typeface="Bodoni MT Black" panose="02070A03080606020203" pitchFamily="18" charset="0"/>
                <a:ea typeface="+mn-ea"/>
                <a:cs typeface="+mn-cs"/>
              </a:rPr>
              <a:t>Feladat</a:t>
            </a:r>
            <a:endParaRPr lang="en-US" sz="11500" dirty="0">
              <a:latin typeface="Bodoni MT Black" panose="02070A03080606020203" pitchFamily="18" charset="0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EF09FDB-10D5-2E62-AE00-E486D9F60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57" t="29468" r="7958" b="14493"/>
          <a:stretch/>
        </p:blipFill>
        <p:spPr>
          <a:xfrm>
            <a:off x="6935473" y="2767606"/>
            <a:ext cx="5257276" cy="1943297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B20FF17-EA45-E6C8-AD74-2A693563D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44" t="14790" r="5861" b="6622"/>
          <a:stretch/>
        </p:blipFill>
        <p:spPr>
          <a:xfrm>
            <a:off x="-4884" y="1717161"/>
            <a:ext cx="7147538" cy="5143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9B5BE66B-ADEB-4B61-AD38-ECE644241341}"/>
              </a:ext>
            </a:extLst>
          </p:cNvPr>
          <p:cNvSpPr/>
          <p:nvPr/>
        </p:nvSpPr>
        <p:spPr>
          <a:xfrm>
            <a:off x="43753" y="1690688"/>
            <a:ext cx="12104494" cy="5143191"/>
          </a:xfrm>
          <a:prstGeom prst="rect">
            <a:avLst/>
          </a:prstGeom>
          <a:solidFill>
            <a:srgbClr val="000000">
              <a:alpha val="6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D4ABE10F-58E5-EE44-8408-E77343E0E0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18" t="37500" r="6656" b="18966"/>
          <a:stretch/>
        </p:blipFill>
        <p:spPr>
          <a:xfrm>
            <a:off x="43753" y="2321707"/>
            <a:ext cx="5823175" cy="1392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597334C-A762-DBEF-0E86-AFA210FDB3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11" t="34992" r="28874" b="32127"/>
          <a:stretch/>
        </p:blipFill>
        <p:spPr>
          <a:xfrm>
            <a:off x="5646822" y="501"/>
            <a:ext cx="6549842" cy="2740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18144E3-9361-7B2D-941F-16DF8E52BD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58" t="51062" r="46775" b="28861"/>
          <a:stretch/>
        </p:blipFill>
        <p:spPr>
          <a:xfrm>
            <a:off x="3230481" y="3780424"/>
            <a:ext cx="8958576" cy="29804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3F85CE22-0D97-4F99-99CB-BCCF6CD25D36}"/>
              </a:ext>
            </a:extLst>
          </p:cNvPr>
          <p:cNvGrpSpPr/>
          <p:nvPr/>
        </p:nvGrpSpPr>
        <p:grpSpPr>
          <a:xfrm>
            <a:off x="-2781300" y="-5353664"/>
            <a:ext cx="17754600" cy="17715844"/>
            <a:chOff x="2702704" y="6350"/>
            <a:chExt cx="6786593" cy="6771779"/>
          </a:xfrm>
          <a:solidFill>
            <a:srgbClr val="94818C">
              <a:alpha val="50000"/>
            </a:srgbClr>
          </a:solidFill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19C8510B-4646-45B1-A102-F1880A18EC35}"/>
                </a:ext>
              </a:extLst>
            </p:cNvPr>
            <p:cNvSpPr/>
            <p:nvPr/>
          </p:nvSpPr>
          <p:spPr>
            <a:xfrm flipH="1">
              <a:off x="2702704" y="6350"/>
              <a:ext cx="6786593" cy="6771779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8000" dirty="0">
                <a:latin typeface="Bahnschrift" panose="020B0502040204020203" pitchFamily="34" charset="0"/>
              </a:endParaRPr>
            </a:p>
          </p:txBody>
        </p: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7B399001-5AA6-4053-8E29-A33E51223CA3}"/>
                </a:ext>
              </a:extLst>
            </p:cNvPr>
            <p:cNvSpPr txBox="1"/>
            <p:nvPr/>
          </p:nvSpPr>
          <p:spPr>
            <a:xfrm>
              <a:off x="2895600" y="3263810"/>
              <a:ext cx="6400800" cy="599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9600" dirty="0">
                  <a:latin typeface="Bodoni MT Black" panose="02070A03080606020203" pitchFamily="18" charset="0"/>
                </a:rPr>
                <a:t>5.Feladat</a:t>
              </a:r>
            </a:p>
          </p:txBody>
        </p:sp>
        <p:pic>
          <p:nvPicPr>
            <p:cNvPr id="11" name="Ábra 10" descr="Atom egyszínű kitöltéssel">
              <a:extLst>
                <a:ext uri="{FF2B5EF4-FFF2-40B4-BE49-F238E27FC236}">
                  <a16:creationId xmlns:a16="http://schemas.microsoft.com/office/drawing/2014/main" id="{D9D3FCF9-714C-45B7-9806-A8F830A5E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703032" y="2452526"/>
              <a:ext cx="785936" cy="7859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3449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B514FC-C3EC-48DB-8416-00C47936C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F668EB-3E3B-4F06-A878-D0070849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D65C2AF5-B0B6-4CE8-9795-748730589933}"/>
              </a:ext>
            </a:extLst>
          </p:cNvPr>
          <p:cNvGrpSpPr/>
          <p:nvPr/>
        </p:nvGrpSpPr>
        <p:grpSpPr>
          <a:xfrm>
            <a:off x="2702704" y="187091"/>
            <a:ext cx="6786593" cy="6771779"/>
            <a:chOff x="2702704" y="6350"/>
            <a:chExt cx="6786593" cy="6771779"/>
          </a:xfrm>
          <a:solidFill>
            <a:srgbClr val="141D26">
              <a:alpha val="42000"/>
            </a:srgbClr>
          </a:solidFill>
        </p:grpSpPr>
        <p:sp>
          <p:nvSpPr>
            <p:cNvPr id="5" name="Ellipszis 4">
              <a:extLst>
                <a:ext uri="{FF2B5EF4-FFF2-40B4-BE49-F238E27FC236}">
                  <a16:creationId xmlns:a16="http://schemas.microsoft.com/office/drawing/2014/main" id="{2B9E218F-990F-48C5-B69A-8A716A53AE64}"/>
                </a:ext>
              </a:extLst>
            </p:cNvPr>
            <p:cNvSpPr/>
            <p:nvPr/>
          </p:nvSpPr>
          <p:spPr>
            <a:xfrm flipH="1">
              <a:off x="2702704" y="6350"/>
              <a:ext cx="6786593" cy="6771779"/>
            </a:xfrm>
            <a:prstGeom prst="ellipse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8000" dirty="0">
                <a:latin typeface="Bahnschrift" panose="020B0502040204020203" pitchFamily="34" charset="0"/>
              </a:endParaRPr>
            </a:p>
          </p:txBody>
        </p:sp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75A0AA4B-1881-496D-A723-F824BC18AB91}"/>
                </a:ext>
              </a:extLst>
            </p:cNvPr>
            <p:cNvSpPr txBox="1"/>
            <p:nvPr/>
          </p:nvSpPr>
          <p:spPr>
            <a:xfrm>
              <a:off x="2895600" y="3263810"/>
              <a:ext cx="6400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7200" dirty="0">
                  <a:latin typeface="Bodoni MT Black" panose="02070A03080606020203" pitchFamily="18" charset="0"/>
                </a:rPr>
                <a:t>6,7.Feladat</a:t>
              </a:r>
            </a:p>
          </p:txBody>
        </p:sp>
        <p:pic>
          <p:nvPicPr>
            <p:cNvPr id="7" name="Ábra 6" descr="Sávdiagram egyszínű kitöltéssel">
              <a:extLst>
                <a:ext uri="{FF2B5EF4-FFF2-40B4-BE49-F238E27FC236}">
                  <a16:creationId xmlns:a16="http://schemas.microsoft.com/office/drawing/2014/main" id="{22264FDF-05EB-473B-8782-72A63523B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504476" y="51997"/>
              <a:ext cx="3387513" cy="3387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713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4C6E60-065F-5E34-8B6B-9A9FB7A29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65" y="365125"/>
            <a:ext cx="11727402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sz="3600" dirty="0">
                <a:latin typeface="Bodoni MT Black" panose="02070A03080606020203" pitchFamily="18" charset="0"/>
              </a:rPr>
              <a:t>7. </a:t>
            </a:r>
            <a:r>
              <a:rPr lang="hu-HU" sz="3600" dirty="0">
                <a:latin typeface="Bodoni MT Black" panose="02070A03080606020203" pitchFamily="18" charset="0"/>
                <a:ea typeface="+mn-ea"/>
                <a:cs typeface="+mn-cs"/>
              </a:rPr>
              <a:t>feladat</a:t>
            </a:r>
            <a:r>
              <a:rPr lang="hu-HU" sz="3600" dirty="0">
                <a:latin typeface="Bodoni MT Black" panose="02070A03080606020203" pitchFamily="18" charset="0"/>
              </a:rPr>
              <a:t>: </a:t>
            </a:r>
            <a:r>
              <a:rPr lang="hu-HU" sz="3600" dirty="0">
                <a:latin typeface="Bodoni MT Black" panose="02070A03080606020203" pitchFamily="18" charset="0"/>
                <a:ea typeface="+mn-ea"/>
                <a:cs typeface="+mn-cs"/>
              </a:rPr>
              <a:t>megadott</a:t>
            </a:r>
            <a:r>
              <a:rPr lang="hu-HU" sz="3600" dirty="0">
                <a:latin typeface="Bodoni MT Black" panose="02070A03080606020203" pitchFamily="18" charset="0"/>
              </a:rPr>
              <a:t> </a:t>
            </a:r>
            <a:r>
              <a:rPr lang="hu-HU" sz="3600" dirty="0">
                <a:latin typeface="Bodoni MT Black" panose="02070A03080606020203" pitchFamily="18" charset="0"/>
                <a:ea typeface="+mn-ea"/>
                <a:cs typeface="+mn-cs"/>
              </a:rPr>
              <a:t>üzenetben</a:t>
            </a:r>
            <a:r>
              <a:rPr lang="hu-HU" sz="3600" dirty="0">
                <a:latin typeface="Bodoni MT Black" panose="02070A03080606020203" pitchFamily="18" charset="0"/>
              </a:rPr>
              <a:t> az </a:t>
            </a:r>
            <a:r>
              <a:rPr lang="hu-HU" sz="3600" dirty="0" err="1">
                <a:latin typeface="Bodoni MT Black" panose="02070A03080606020203" pitchFamily="18" charset="0"/>
              </a:rPr>
              <a:t>egyedek</a:t>
            </a:r>
            <a:r>
              <a:rPr lang="hu-HU" sz="3600" dirty="0">
                <a:latin typeface="Bodoni MT Black" panose="02070A03080606020203" pitchFamily="18" charset="0"/>
              </a:rPr>
              <a:t> száma</a:t>
            </a:r>
          </a:p>
        </p:txBody>
      </p:sp>
      <p:pic>
        <p:nvPicPr>
          <p:cNvPr id="5" name="Kép 4" descr="A képen szöveg, monitor, beltéri, képernyő látható&#10;&#10;Automatikusan generált leírás">
            <a:extLst>
              <a:ext uri="{FF2B5EF4-FFF2-40B4-BE49-F238E27FC236}">
                <a16:creationId xmlns:a16="http://schemas.microsoft.com/office/drawing/2014/main" id="{FD09B954-E3CD-C380-83FB-778A269813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0" t="34482" r="12589" b="18723"/>
          <a:stretch/>
        </p:blipFill>
        <p:spPr>
          <a:xfrm>
            <a:off x="9215021" y="5692061"/>
            <a:ext cx="2725446" cy="984415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F8BF7715-F017-57A3-4B13-933C2E62E2D3}"/>
              </a:ext>
            </a:extLst>
          </p:cNvPr>
          <p:cNvSpPr txBox="1">
            <a:spLocks/>
          </p:cNvSpPr>
          <p:nvPr/>
        </p:nvSpPr>
        <p:spPr>
          <a:xfrm>
            <a:off x="9215021" y="4993346"/>
            <a:ext cx="3534422" cy="698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2400" dirty="0"/>
              <a:t>6. feladat: „</a:t>
            </a:r>
            <a:r>
              <a:rPr lang="hu-HU" sz="2400" dirty="0" err="1"/>
              <a:t>szame</a:t>
            </a:r>
            <a:r>
              <a:rPr lang="hu-HU" sz="2400" dirty="0"/>
              <a:t>” függvény</a:t>
            </a:r>
          </a:p>
        </p:txBody>
      </p:sp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80679A05-2B6D-86A2-41BA-D2F599D274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" t="44579" r="6141" b="25256"/>
          <a:stretch/>
        </p:blipFill>
        <p:spPr>
          <a:xfrm>
            <a:off x="204740" y="1756767"/>
            <a:ext cx="10777492" cy="852257"/>
          </a:xfrm>
          <a:prstGeom prst="rect">
            <a:avLst/>
          </a:prstGeom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39032674-F1CC-1D1B-FEE5-F87B008263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7" t="25512" r="4538" b="14438"/>
          <a:stretch/>
        </p:blipFill>
        <p:spPr>
          <a:xfrm>
            <a:off x="213065" y="2682027"/>
            <a:ext cx="9907479" cy="2092906"/>
          </a:xfrm>
          <a:prstGeom prst="rect">
            <a:avLst/>
          </a:prstGeom>
        </p:spPr>
      </p:pic>
      <p:pic>
        <p:nvPicPr>
          <p:cNvPr id="12" name="Kép 11" descr="A képen szöveg látható&#10;&#10;Automatikusan generált leírás">
            <a:extLst>
              <a:ext uri="{FF2B5EF4-FFF2-40B4-BE49-F238E27FC236}">
                <a16:creationId xmlns:a16="http://schemas.microsoft.com/office/drawing/2014/main" id="{3EA28DC0-48FE-3B05-427B-1F281D9511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" t="26602" r="5267" b="15470"/>
          <a:stretch/>
        </p:blipFill>
        <p:spPr>
          <a:xfrm>
            <a:off x="204740" y="4847936"/>
            <a:ext cx="8307837" cy="1798466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7124B7ED-AD31-4FB0-B95B-5EFFE28B5B58}"/>
              </a:ext>
            </a:extLst>
          </p:cNvPr>
          <p:cNvSpPr/>
          <p:nvPr/>
        </p:nvSpPr>
        <p:spPr>
          <a:xfrm>
            <a:off x="0" y="4774933"/>
            <a:ext cx="12192000" cy="2083067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6" name="Kép 15" descr="A képen szöveg, monitor, képernyőkép, beltéri látható&#10;&#10;Automatikusan generált leírás">
            <a:extLst>
              <a:ext uri="{FF2B5EF4-FFF2-40B4-BE49-F238E27FC236}">
                <a16:creationId xmlns:a16="http://schemas.microsoft.com/office/drawing/2014/main" id="{F433ACCB-0754-BE61-3C10-7CDD428D41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6" t="61957" r="67888" b="29302"/>
          <a:stretch/>
        </p:blipFill>
        <p:spPr>
          <a:xfrm>
            <a:off x="4443631" y="4847936"/>
            <a:ext cx="5118220" cy="1238778"/>
          </a:xfrm>
          <a:prstGeom prst="rect">
            <a:avLst/>
          </a:prstGeom>
        </p:spPr>
      </p:pic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40D68D58-A7D0-42FF-90E2-0C941C151807}"/>
              </a:ext>
            </a:extLst>
          </p:cNvPr>
          <p:cNvGrpSpPr/>
          <p:nvPr/>
        </p:nvGrpSpPr>
        <p:grpSpPr>
          <a:xfrm>
            <a:off x="-2330245" y="-4471872"/>
            <a:ext cx="16488697" cy="16452705"/>
            <a:chOff x="2702704" y="6350"/>
            <a:chExt cx="6786593" cy="6771779"/>
          </a:xfrm>
          <a:solidFill>
            <a:srgbClr val="141D26">
              <a:alpha val="42000"/>
            </a:srgbClr>
          </a:solidFill>
        </p:grpSpPr>
        <p:sp>
          <p:nvSpPr>
            <p:cNvPr id="13" name="Ellipszis 12">
              <a:extLst>
                <a:ext uri="{FF2B5EF4-FFF2-40B4-BE49-F238E27FC236}">
                  <a16:creationId xmlns:a16="http://schemas.microsoft.com/office/drawing/2014/main" id="{767441C7-8D8B-4262-A765-89E9A21B26A5}"/>
                </a:ext>
              </a:extLst>
            </p:cNvPr>
            <p:cNvSpPr/>
            <p:nvPr/>
          </p:nvSpPr>
          <p:spPr>
            <a:xfrm flipH="1">
              <a:off x="2702704" y="6350"/>
              <a:ext cx="6786593" cy="6771779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8000" dirty="0">
                <a:latin typeface="Bahnschrift" panose="020B0502040204020203" pitchFamily="34" charset="0"/>
              </a:endParaRPr>
            </a:p>
          </p:txBody>
        </p: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75B2E321-D54C-448B-AC33-509E23E32F6D}"/>
                </a:ext>
              </a:extLst>
            </p:cNvPr>
            <p:cNvSpPr txBox="1"/>
            <p:nvPr/>
          </p:nvSpPr>
          <p:spPr>
            <a:xfrm>
              <a:off x="2895600" y="3263810"/>
              <a:ext cx="6400800" cy="646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hu-HU"/>
              </a:defPPr>
              <a:lvl1pPr algn="ctr">
                <a:defRPr sz="9600">
                  <a:latin typeface="Bodoni MT Black" panose="02070A03080606020203" pitchFamily="18" charset="0"/>
                </a:defRPr>
              </a:lvl1pPr>
            </a:lstStyle>
            <a:p>
              <a:r>
                <a:rPr lang="hu-HU" dirty="0"/>
                <a:t>6,7.Feladat</a:t>
              </a:r>
            </a:p>
          </p:txBody>
        </p:sp>
        <p:pic>
          <p:nvPicPr>
            <p:cNvPr id="15" name="Ábra 14" descr="Sávdiagram egyszínű kitöltéssel">
              <a:extLst>
                <a:ext uri="{FF2B5EF4-FFF2-40B4-BE49-F238E27FC236}">
                  <a16:creationId xmlns:a16="http://schemas.microsoft.com/office/drawing/2014/main" id="{56A0E8C3-9687-43EA-A1C2-AF35EBFA4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722995" y="2164385"/>
              <a:ext cx="895746" cy="8957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1048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D9FC8D-D222-4FF2-BCA3-A0531FC2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6B18B91-98B4-4CAB-A2FE-E0D13B5AA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A5C44B3D-7A22-47AA-A3ED-126967C6B856}"/>
              </a:ext>
            </a:extLst>
          </p:cNvPr>
          <p:cNvGrpSpPr/>
          <p:nvPr/>
        </p:nvGrpSpPr>
        <p:grpSpPr>
          <a:xfrm>
            <a:off x="2702704" y="187091"/>
            <a:ext cx="6786593" cy="6771779"/>
            <a:chOff x="2702704" y="6350"/>
            <a:chExt cx="6786593" cy="6771779"/>
          </a:xfrm>
          <a:solidFill>
            <a:srgbClr val="6F7985">
              <a:alpha val="53000"/>
            </a:srgbClr>
          </a:solidFill>
        </p:grpSpPr>
        <p:sp>
          <p:nvSpPr>
            <p:cNvPr id="5" name="Ellipszis 4">
              <a:extLst>
                <a:ext uri="{FF2B5EF4-FFF2-40B4-BE49-F238E27FC236}">
                  <a16:creationId xmlns:a16="http://schemas.microsoft.com/office/drawing/2014/main" id="{D217CCDE-6E16-41FA-A17F-913B11026769}"/>
                </a:ext>
              </a:extLst>
            </p:cNvPr>
            <p:cNvSpPr/>
            <p:nvPr/>
          </p:nvSpPr>
          <p:spPr>
            <a:xfrm flipH="1">
              <a:off x="2702704" y="6350"/>
              <a:ext cx="6786593" cy="6771779"/>
            </a:xfrm>
            <a:prstGeom prst="ellipse">
              <a:avLst/>
            </a:prstGeom>
            <a:grpFill/>
            <a:ln w="76200">
              <a:solidFill>
                <a:schemeClr val="tx1"/>
              </a:solidFill>
            </a:ln>
            <a:effectLst>
              <a:glow rad="762000">
                <a:srgbClr val="FFFF00">
                  <a:alpha val="21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8000" dirty="0">
                <a:latin typeface="Bahnschrift" panose="020B0502040204020203" pitchFamily="34" charset="0"/>
              </a:endParaRPr>
            </a:p>
          </p:txBody>
        </p:sp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564ABE23-FE8A-4A13-88C2-601B17169DFA}"/>
                </a:ext>
              </a:extLst>
            </p:cNvPr>
            <p:cNvSpPr txBox="1"/>
            <p:nvPr/>
          </p:nvSpPr>
          <p:spPr>
            <a:xfrm>
              <a:off x="2895600" y="3263810"/>
              <a:ext cx="6400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7200" dirty="0">
                  <a:latin typeface="Bodoni MT Black" panose="02070A03080606020203" pitchFamily="18" charset="0"/>
                </a:rPr>
                <a:t>Tesztelés</a:t>
              </a:r>
            </a:p>
          </p:txBody>
        </p:sp>
        <p:pic>
          <p:nvPicPr>
            <p:cNvPr id="7" name="Ábra 6" descr="Ellenőrző lista egyszínű kitöltéssel">
              <a:extLst>
                <a:ext uri="{FF2B5EF4-FFF2-40B4-BE49-F238E27FC236}">
                  <a16:creationId xmlns:a16="http://schemas.microsoft.com/office/drawing/2014/main" id="{6CE18905-E9CB-4151-A8E7-EE07BF941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504476" y="51997"/>
              <a:ext cx="3387513" cy="3387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003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DD31E5-5419-4C3E-ABAF-26D9BD48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4800" dirty="0">
                <a:latin typeface="Bodoni MT Black" panose="02070A03080606020203" pitchFamily="18" charset="0"/>
                <a:ea typeface="+mn-ea"/>
                <a:cs typeface="+mn-cs"/>
              </a:rPr>
              <a:t>Tesztek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302FEEA9-6E39-EADF-7939-A77C09794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46" t="12602" r="3822" b="6301"/>
          <a:stretch/>
        </p:blipFill>
        <p:spPr>
          <a:xfrm>
            <a:off x="1056788" y="1424574"/>
            <a:ext cx="9857699" cy="5263751"/>
          </a:xfrm>
        </p:spPr>
      </p:pic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A4BDB92E-AFE4-4EDE-9CC0-2305F97C6268}"/>
              </a:ext>
            </a:extLst>
          </p:cNvPr>
          <p:cNvGrpSpPr/>
          <p:nvPr/>
        </p:nvGrpSpPr>
        <p:grpSpPr>
          <a:xfrm>
            <a:off x="-1887794" y="-4118683"/>
            <a:ext cx="15692284" cy="15658031"/>
            <a:chOff x="2702704" y="6350"/>
            <a:chExt cx="6786593" cy="6771779"/>
          </a:xfrm>
          <a:solidFill>
            <a:srgbClr val="6F7985">
              <a:alpha val="53000"/>
            </a:srgbClr>
          </a:solidFill>
        </p:grpSpPr>
        <p:sp>
          <p:nvSpPr>
            <p:cNvPr id="6" name="Ellipszis 5">
              <a:extLst>
                <a:ext uri="{FF2B5EF4-FFF2-40B4-BE49-F238E27FC236}">
                  <a16:creationId xmlns:a16="http://schemas.microsoft.com/office/drawing/2014/main" id="{4852D992-B8F6-4E5A-B179-C0FE763FA786}"/>
                </a:ext>
              </a:extLst>
            </p:cNvPr>
            <p:cNvSpPr/>
            <p:nvPr/>
          </p:nvSpPr>
          <p:spPr>
            <a:xfrm flipH="1">
              <a:off x="2702704" y="6350"/>
              <a:ext cx="6786593" cy="6771779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  <a:effectLst>
              <a:glow rad="762000">
                <a:srgbClr val="FFFF00">
                  <a:alpha val="21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8000" dirty="0">
                <a:latin typeface="Bahnschrift" panose="020B0502040204020203" pitchFamily="34" charset="0"/>
              </a:endParaRPr>
            </a:p>
          </p:txBody>
        </p:sp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506F92B9-D17C-4023-BCF2-677045A77A2D}"/>
                </a:ext>
              </a:extLst>
            </p:cNvPr>
            <p:cNvSpPr txBox="1"/>
            <p:nvPr/>
          </p:nvSpPr>
          <p:spPr>
            <a:xfrm>
              <a:off x="2895600" y="3263810"/>
              <a:ext cx="6400800" cy="805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1500" dirty="0">
                  <a:latin typeface="Bodoni MT Black" panose="02070A03080606020203" pitchFamily="18" charset="0"/>
                </a:rPr>
                <a:t>Tesztelés</a:t>
              </a:r>
            </a:p>
          </p:txBody>
        </p:sp>
        <p:pic>
          <p:nvPicPr>
            <p:cNvPr id="8" name="Ábra 7" descr="Ellenőrző lista egyszínű kitöltéssel">
              <a:extLst>
                <a:ext uri="{FF2B5EF4-FFF2-40B4-BE49-F238E27FC236}">
                  <a16:creationId xmlns:a16="http://schemas.microsoft.com/office/drawing/2014/main" id="{B8E87FBE-7D19-421E-B7F6-7C6A12C24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721802" y="2023837"/>
              <a:ext cx="867460" cy="867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662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decel="2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115 0.0037 L 0.11184 0.01504 " pathEditMode="relative" rAng="0" ptsTypes="AA">
                                      <p:cBhvr>
                                        <p:cTn id="13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43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5E0182E-DECF-8363-6E8A-B0B28ABA2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23" t="19418" r="26572" b="15005"/>
          <a:stretch/>
        </p:blipFill>
        <p:spPr>
          <a:xfrm>
            <a:off x="64761" y="365126"/>
            <a:ext cx="12126481" cy="6098397"/>
          </a:xfr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0408ED3A-C335-498B-95AD-CB61C4ECF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305" y="2410493"/>
            <a:ext cx="10515600" cy="1325563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hu-HU" dirty="0">
                <a:latin typeface="Bodoni MT Black" panose="02070A03080606020203" pitchFamily="18" charset="0"/>
              </a:rPr>
              <a:t>Csoportmunka verziókövetéssel</a:t>
            </a:r>
            <a:endParaRPr lang="en-US" dirty="0"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018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FE522E-6A99-88C5-9D0E-15DF70D61937}"/>
              </a:ext>
            </a:extLst>
          </p:cNvPr>
          <p:cNvSpPr/>
          <p:nvPr/>
        </p:nvSpPr>
        <p:spPr>
          <a:xfrm>
            <a:off x="0" y="1686394"/>
            <a:ext cx="12191998" cy="5096654"/>
          </a:xfrm>
          <a:prstGeom prst="roundRect">
            <a:avLst/>
          </a:prstGeom>
          <a:solidFill>
            <a:srgbClr val="00000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2FAFAB7-D2A6-4CCD-9C48-554B21EA3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94723B-91AB-4434-8A98-4F9D5A4DB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Egy ritka farkasfaj tudományos megfigyelésére </a:t>
            </a:r>
            <a:br>
              <a:rPr lang="hu-HU" dirty="0"/>
            </a:br>
            <a:r>
              <a:rPr lang="hu-HU" dirty="0"/>
              <a:t>expedíciót szerveztek a sarkkörön túlra. A magukkal vitt rádió csak napi egy adásra volt alkalmas, arra is csak 90 időegységig, időegységenként egy karaktert továbbítva. Az expedíció rádiósának üzeneteit több rádióamatőr is igyekezett lejegyezni. A feladatban </a:t>
            </a:r>
            <a:br>
              <a:rPr lang="hu-HU" dirty="0"/>
            </a:br>
            <a:r>
              <a:rPr lang="hu-HU" dirty="0"/>
              <a:t>a rádióamatőrök által lejegyzett üzeneteket kell feldolgoznia.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5316A68-1FB6-48BD-8182-F208161B97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8" b="89791" l="7405" r="93228">
                        <a14:foregroundMark x1="5570" y1="20681" x2="8418" y2="63874"/>
                        <a14:foregroundMark x1="8418" y1="63874" x2="11266" y2="42147"/>
                        <a14:foregroundMark x1="11266" y1="42147" x2="10000" y2="24869"/>
                        <a14:foregroundMark x1="10000" y1="24869" x2="7468" y2="22513"/>
                        <a14:foregroundMark x1="89747" y1="23822" x2="90000" y2="66230"/>
                        <a14:foregroundMark x1="90000" y1="66230" x2="93924" y2="74084"/>
                        <a14:foregroundMark x1="93924" y1="74084" x2="94430" y2="53665"/>
                        <a14:foregroundMark x1="94430" y1="53665" x2="93228" y2="32723"/>
                        <a14:foregroundMark x1="93228" y1="32723" x2="91139" y2="235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76" t="41495" r="6126" b="22778"/>
          <a:stretch/>
        </p:blipFill>
        <p:spPr>
          <a:xfrm>
            <a:off x="1353127" y="4664933"/>
            <a:ext cx="9485746" cy="960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0ADA72B8-7106-4201-B7BC-E15C05E5953F}"/>
              </a:ext>
            </a:extLst>
          </p:cNvPr>
          <p:cNvCxnSpPr>
            <a:cxnSpLocks/>
          </p:cNvCxnSpPr>
          <p:nvPr/>
        </p:nvCxnSpPr>
        <p:spPr>
          <a:xfrm flipH="1">
            <a:off x="838200" y="4905498"/>
            <a:ext cx="668127" cy="56765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églalap 7">
            <a:extLst>
              <a:ext uri="{FF2B5EF4-FFF2-40B4-BE49-F238E27FC236}">
                <a16:creationId xmlns:a16="http://schemas.microsoft.com/office/drawing/2014/main" id="{34789711-72DC-45FD-AC41-208AE7825A3C}"/>
              </a:ext>
            </a:extLst>
          </p:cNvPr>
          <p:cNvSpPr/>
          <p:nvPr/>
        </p:nvSpPr>
        <p:spPr>
          <a:xfrm>
            <a:off x="1506327" y="4751581"/>
            <a:ext cx="188249" cy="3069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99AC9ADB-B94B-4019-ABDE-77E9385ED1FC}"/>
              </a:ext>
            </a:extLst>
          </p:cNvPr>
          <p:cNvSpPr/>
          <p:nvPr/>
        </p:nvSpPr>
        <p:spPr>
          <a:xfrm>
            <a:off x="1723937" y="4751581"/>
            <a:ext cx="267955" cy="3069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4F1E2AFC-A145-4FDF-9255-17869BB5742E}"/>
              </a:ext>
            </a:extLst>
          </p:cNvPr>
          <p:cNvCxnSpPr>
            <a:cxnSpLocks/>
          </p:cNvCxnSpPr>
          <p:nvPr/>
        </p:nvCxnSpPr>
        <p:spPr>
          <a:xfrm flipH="1">
            <a:off x="1987317" y="4429387"/>
            <a:ext cx="1278667" cy="32219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églalap 10">
            <a:extLst>
              <a:ext uri="{FF2B5EF4-FFF2-40B4-BE49-F238E27FC236}">
                <a16:creationId xmlns:a16="http://schemas.microsoft.com/office/drawing/2014/main" id="{778A2D53-1E9A-4E8D-A1D3-92746966F423}"/>
              </a:ext>
            </a:extLst>
          </p:cNvPr>
          <p:cNvSpPr/>
          <p:nvPr/>
        </p:nvSpPr>
        <p:spPr>
          <a:xfrm>
            <a:off x="1495835" y="5166171"/>
            <a:ext cx="9158183" cy="3069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D5DB0A81-F30F-4FDC-8B6A-766AFFFDA256}"/>
              </a:ext>
            </a:extLst>
          </p:cNvPr>
          <p:cNvCxnSpPr>
            <a:cxnSpLocks/>
          </p:cNvCxnSpPr>
          <p:nvPr/>
        </p:nvCxnSpPr>
        <p:spPr>
          <a:xfrm flipH="1">
            <a:off x="3162650" y="5460686"/>
            <a:ext cx="274543" cy="63557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2E5550F7-55DC-4654-B71E-5D2D0BE7218C}"/>
              </a:ext>
            </a:extLst>
          </p:cNvPr>
          <p:cNvSpPr txBox="1"/>
          <p:nvPr/>
        </p:nvSpPr>
        <p:spPr>
          <a:xfrm>
            <a:off x="-93875" y="5391120"/>
            <a:ext cx="148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Nap sorszáma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FE6A7218-499B-4385-9852-E5CCB09605A3}"/>
              </a:ext>
            </a:extLst>
          </p:cNvPr>
          <p:cNvSpPr txBox="1"/>
          <p:nvPr/>
        </p:nvSpPr>
        <p:spPr>
          <a:xfrm>
            <a:off x="3255873" y="4192513"/>
            <a:ext cx="231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Rádióamatőr sorszáma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1B74B252-B742-4979-A902-A6433C0FDE71}"/>
              </a:ext>
            </a:extLst>
          </p:cNvPr>
          <p:cNvSpPr txBox="1"/>
          <p:nvPr/>
        </p:nvSpPr>
        <p:spPr>
          <a:xfrm>
            <a:off x="2739296" y="599229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>
                <a:solidFill>
                  <a:srgbClr val="FF0000"/>
                </a:solidFill>
              </a:rPr>
              <a:t>Üzenet</a:t>
            </a:r>
          </a:p>
        </p:txBody>
      </p:sp>
    </p:spTree>
    <p:extLst>
      <p:ext uri="{BB962C8B-B14F-4D97-AF65-F5344CB8AC3E}">
        <p14:creationId xmlns:p14="http://schemas.microsoft.com/office/powerpoint/2010/main" val="2965369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8" grpId="0" animBg="1"/>
      <p:bldP spid="9" grpId="0" animBg="1"/>
      <p:bldP spid="11" grpId="0" animBg="1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9D62F68E-B3E2-4133-A308-69F400844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2" r="12675"/>
          <a:stretch/>
        </p:blipFill>
        <p:spPr>
          <a:xfrm>
            <a:off x="-1" y="0"/>
            <a:ext cx="12192001" cy="6858000"/>
          </a:xfr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60A66D0-D6D0-47A6-AE6F-A9C6C390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hu-HU" sz="7200" dirty="0">
                <a:latin typeface="Bodoni MT Black" panose="02070A03080606020203" pitchFamily="18" charset="0"/>
                <a:ea typeface="+mn-ea"/>
                <a:cs typeface="+mn-cs"/>
              </a:rPr>
              <a:t>Feladatok</a:t>
            </a:r>
          </a:p>
        </p:txBody>
      </p:sp>
      <p:sp>
        <p:nvSpPr>
          <p:cNvPr id="60" name="Ellipszis 59">
            <a:extLst>
              <a:ext uri="{FF2B5EF4-FFF2-40B4-BE49-F238E27FC236}">
                <a16:creationId xmlns:a16="http://schemas.microsoft.com/office/drawing/2014/main" id="{B351CDD3-5346-49BF-AF98-0A924B3EF324}"/>
              </a:ext>
            </a:extLst>
          </p:cNvPr>
          <p:cNvSpPr/>
          <p:nvPr/>
        </p:nvSpPr>
        <p:spPr>
          <a:xfrm rot="20488570">
            <a:off x="2563837" y="4435669"/>
            <a:ext cx="304401" cy="152250"/>
          </a:xfrm>
          <a:prstGeom prst="ellipse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Ellipszis 60">
            <a:extLst>
              <a:ext uri="{FF2B5EF4-FFF2-40B4-BE49-F238E27FC236}">
                <a16:creationId xmlns:a16="http://schemas.microsoft.com/office/drawing/2014/main" id="{FDA683E9-FB31-4D7A-802F-9CDFCB862F28}"/>
              </a:ext>
            </a:extLst>
          </p:cNvPr>
          <p:cNvSpPr/>
          <p:nvPr/>
        </p:nvSpPr>
        <p:spPr>
          <a:xfrm rot="20488570">
            <a:off x="2920601" y="4282355"/>
            <a:ext cx="291422" cy="116328"/>
          </a:xfrm>
          <a:prstGeom prst="ellipse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2" name="Ellipszis 61">
            <a:extLst>
              <a:ext uri="{FF2B5EF4-FFF2-40B4-BE49-F238E27FC236}">
                <a16:creationId xmlns:a16="http://schemas.microsoft.com/office/drawing/2014/main" id="{72E9AC95-A37D-407A-948F-34DD94ECDDAF}"/>
              </a:ext>
            </a:extLst>
          </p:cNvPr>
          <p:cNvSpPr/>
          <p:nvPr/>
        </p:nvSpPr>
        <p:spPr>
          <a:xfrm rot="20488570">
            <a:off x="3244664" y="4289780"/>
            <a:ext cx="341966" cy="139663"/>
          </a:xfrm>
          <a:prstGeom prst="ellipse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Ellipszis 62">
            <a:extLst>
              <a:ext uri="{FF2B5EF4-FFF2-40B4-BE49-F238E27FC236}">
                <a16:creationId xmlns:a16="http://schemas.microsoft.com/office/drawing/2014/main" id="{DC34A1F9-1544-44D0-A917-374423B9EB1D}"/>
              </a:ext>
            </a:extLst>
          </p:cNvPr>
          <p:cNvSpPr/>
          <p:nvPr/>
        </p:nvSpPr>
        <p:spPr>
          <a:xfrm rot="1434532">
            <a:off x="4839068" y="4048711"/>
            <a:ext cx="341966" cy="139663"/>
          </a:xfrm>
          <a:prstGeom prst="ellipse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4" name="Ellipszis 63">
            <a:extLst>
              <a:ext uri="{FF2B5EF4-FFF2-40B4-BE49-F238E27FC236}">
                <a16:creationId xmlns:a16="http://schemas.microsoft.com/office/drawing/2014/main" id="{F5F68641-80D5-490E-B8B2-8C18595F79FC}"/>
              </a:ext>
            </a:extLst>
          </p:cNvPr>
          <p:cNvSpPr/>
          <p:nvPr/>
        </p:nvSpPr>
        <p:spPr>
          <a:xfrm rot="1434532">
            <a:off x="5258604" y="4177570"/>
            <a:ext cx="331423" cy="161955"/>
          </a:xfrm>
          <a:prstGeom prst="ellipse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5" name="Ellipszis 64">
            <a:extLst>
              <a:ext uri="{FF2B5EF4-FFF2-40B4-BE49-F238E27FC236}">
                <a16:creationId xmlns:a16="http://schemas.microsoft.com/office/drawing/2014/main" id="{FEE2F231-F1FB-4519-8D34-1CCE7D415087}"/>
              </a:ext>
            </a:extLst>
          </p:cNvPr>
          <p:cNvSpPr/>
          <p:nvPr/>
        </p:nvSpPr>
        <p:spPr>
          <a:xfrm rot="1434532">
            <a:off x="5475501" y="4466741"/>
            <a:ext cx="204005" cy="171997"/>
          </a:xfrm>
          <a:prstGeom prst="ellipse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0" name="Ellipszis 69">
            <a:extLst>
              <a:ext uri="{FF2B5EF4-FFF2-40B4-BE49-F238E27FC236}">
                <a16:creationId xmlns:a16="http://schemas.microsoft.com/office/drawing/2014/main" id="{B7E3F621-2EA4-41CF-80E7-80637EC92112}"/>
              </a:ext>
            </a:extLst>
          </p:cNvPr>
          <p:cNvSpPr/>
          <p:nvPr/>
        </p:nvSpPr>
        <p:spPr>
          <a:xfrm rot="874943">
            <a:off x="7165036" y="4654901"/>
            <a:ext cx="179634" cy="275514"/>
          </a:xfrm>
          <a:prstGeom prst="ellipse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1" name="Ellipszis 70">
            <a:extLst>
              <a:ext uri="{FF2B5EF4-FFF2-40B4-BE49-F238E27FC236}">
                <a16:creationId xmlns:a16="http://schemas.microsoft.com/office/drawing/2014/main" id="{B2D72E5A-E950-4149-8031-B46F47CAFB9C}"/>
              </a:ext>
            </a:extLst>
          </p:cNvPr>
          <p:cNvSpPr/>
          <p:nvPr/>
        </p:nvSpPr>
        <p:spPr>
          <a:xfrm rot="1434532" flipV="1">
            <a:off x="7402359" y="4518336"/>
            <a:ext cx="191418" cy="168336"/>
          </a:xfrm>
          <a:prstGeom prst="ellipse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2" name="Ellipszis 71">
            <a:extLst>
              <a:ext uri="{FF2B5EF4-FFF2-40B4-BE49-F238E27FC236}">
                <a16:creationId xmlns:a16="http://schemas.microsoft.com/office/drawing/2014/main" id="{C88BE941-7418-4878-806A-B5957EB08D17}"/>
              </a:ext>
            </a:extLst>
          </p:cNvPr>
          <p:cNvSpPr/>
          <p:nvPr/>
        </p:nvSpPr>
        <p:spPr>
          <a:xfrm rot="1434532">
            <a:off x="7377472" y="4157605"/>
            <a:ext cx="207585" cy="243559"/>
          </a:xfrm>
          <a:prstGeom prst="ellipse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3" name="Ellipszis 72">
            <a:extLst>
              <a:ext uri="{FF2B5EF4-FFF2-40B4-BE49-F238E27FC236}">
                <a16:creationId xmlns:a16="http://schemas.microsoft.com/office/drawing/2014/main" id="{94DA7C8F-FD2F-4974-AAA2-0770D18FA17B}"/>
              </a:ext>
            </a:extLst>
          </p:cNvPr>
          <p:cNvSpPr/>
          <p:nvPr/>
        </p:nvSpPr>
        <p:spPr>
          <a:xfrm rot="20988719">
            <a:off x="8211752" y="3996993"/>
            <a:ext cx="193929" cy="269178"/>
          </a:xfrm>
          <a:prstGeom prst="ellipse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4" name="Ellipszis 73">
            <a:extLst>
              <a:ext uri="{FF2B5EF4-FFF2-40B4-BE49-F238E27FC236}">
                <a16:creationId xmlns:a16="http://schemas.microsoft.com/office/drawing/2014/main" id="{3F2991EA-9A1F-4C55-A703-DDB2D242F767}"/>
              </a:ext>
            </a:extLst>
          </p:cNvPr>
          <p:cNvSpPr/>
          <p:nvPr/>
        </p:nvSpPr>
        <p:spPr>
          <a:xfrm rot="19336677">
            <a:off x="8307168" y="4321233"/>
            <a:ext cx="219354" cy="299958"/>
          </a:xfrm>
          <a:prstGeom prst="ellipse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5" name="Ellipszis 74">
            <a:extLst>
              <a:ext uri="{FF2B5EF4-FFF2-40B4-BE49-F238E27FC236}">
                <a16:creationId xmlns:a16="http://schemas.microsoft.com/office/drawing/2014/main" id="{97CCE5C9-0E80-4E1C-959B-884CAB7AEB16}"/>
              </a:ext>
            </a:extLst>
          </p:cNvPr>
          <p:cNvSpPr/>
          <p:nvPr/>
        </p:nvSpPr>
        <p:spPr>
          <a:xfrm rot="19336677">
            <a:off x="8462723" y="4684964"/>
            <a:ext cx="219354" cy="299958"/>
          </a:xfrm>
          <a:prstGeom prst="ellipse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6" name="Ellipszis 75">
            <a:extLst>
              <a:ext uri="{FF2B5EF4-FFF2-40B4-BE49-F238E27FC236}">
                <a16:creationId xmlns:a16="http://schemas.microsoft.com/office/drawing/2014/main" id="{F8C606A4-238A-4508-90F5-23EEF452E24A}"/>
              </a:ext>
            </a:extLst>
          </p:cNvPr>
          <p:cNvSpPr/>
          <p:nvPr/>
        </p:nvSpPr>
        <p:spPr>
          <a:xfrm rot="2255866">
            <a:off x="10235269" y="3659134"/>
            <a:ext cx="219354" cy="299958"/>
          </a:xfrm>
          <a:prstGeom prst="ellipse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7" name="Ellipszis 76">
            <a:extLst>
              <a:ext uri="{FF2B5EF4-FFF2-40B4-BE49-F238E27FC236}">
                <a16:creationId xmlns:a16="http://schemas.microsoft.com/office/drawing/2014/main" id="{05422734-CED2-4183-AC03-BB737046B98B}"/>
              </a:ext>
            </a:extLst>
          </p:cNvPr>
          <p:cNvSpPr/>
          <p:nvPr/>
        </p:nvSpPr>
        <p:spPr>
          <a:xfrm rot="1451217">
            <a:off x="10559427" y="3406283"/>
            <a:ext cx="180507" cy="279534"/>
          </a:xfrm>
          <a:prstGeom prst="ellipse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8" name="Ellipszis 77">
            <a:extLst>
              <a:ext uri="{FF2B5EF4-FFF2-40B4-BE49-F238E27FC236}">
                <a16:creationId xmlns:a16="http://schemas.microsoft.com/office/drawing/2014/main" id="{06FD0DFD-487E-44A3-9CCF-71CCEA3D72D3}"/>
              </a:ext>
            </a:extLst>
          </p:cNvPr>
          <p:cNvSpPr/>
          <p:nvPr/>
        </p:nvSpPr>
        <p:spPr>
          <a:xfrm rot="793038">
            <a:off x="10800514" y="3113893"/>
            <a:ext cx="217165" cy="296434"/>
          </a:xfrm>
          <a:prstGeom prst="ellipse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9" name="Ellipszis 78">
            <a:extLst>
              <a:ext uri="{FF2B5EF4-FFF2-40B4-BE49-F238E27FC236}">
                <a16:creationId xmlns:a16="http://schemas.microsoft.com/office/drawing/2014/main" id="{BB22DF89-8CFC-4928-BCF9-85809E43FEFC}"/>
              </a:ext>
            </a:extLst>
          </p:cNvPr>
          <p:cNvSpPr/>
          <p:nvPr/>
        </p:nvSpPr>
        <p:spPr>
          <a:xfrm rot="793038">
            <a:off x="10964644" y="2634874"/>
            <a:ext cx="145534" cy="375133"/>
          </a:xfrm>
          <a:prstGeom prst="ellipse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0" name="Ellipszis 79">
            <a:extLst>
              <a:ext uri="{FF2B5EF4-FFF2-40B4-BE49-F238E27FC236}">
                <a16:creationId xmlns:a16="http://schemas.microsoft.com/office/drawing/2014/main" id="{6E780EE2-B783-48B2-8633-98D395AB29BF}"/>
              </a:ext>
            </a:extLst>
          </p:cNvPr>
          <p:cNvSpPr/>
          <p:nvPr/>
        </p:nvSpPr>
        <p:spPr>
          <a:xfrm rot="21216532" flipH="1">
            <a:off x="11035897" y="2322715"/>
            <a:ext cx="141919" cy="221965"/>
          </a:xfrm>
          <a:prstGeom prst="ellipse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1" name="Szakasznagyítás 20">
                <a:extLst>
                  <a:ext uri="{FF2B5EF4-FFF2-40B4-BE49-F238E27FC236}">
                    <a16:creationId xmlns:a16="http://schemas.microsoft.com/office/drawing/2014/main" id="{2135E578-ED2A-45E7-A006-97BAFB1A38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6180179"/>
                  </p:ext>
                </p:extLst>
              </p:nvPr>
            </p:nvGraphicFramePr>
            <p:xfrm>
              <a:off x="0" y="3977878"/>
              <a:ext cx="3257550" cy="1832372"/>
            </p:xfrm>
            <a:graphic>
              <a:graphicData uri="http://schemas.microsoft.com/office/powerpoint/2016/sectionzoom">
                <psez:sectionZm>
                  <psez:sectionZmObj sectionId="{91FA9416-0E43-4662-AAEE-38269EEE3423}">
                    <psez:zmPr id="{CA849372-8284-4867-B99B-BA2F5B5EADAA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57550" cy="183237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1" name="Szakasznagyítás 2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135E578-ED2A-45E7-A006-97BAFB1A38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3977878"/>
                <a:ext cx="3257550" cy="1832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7" name="Szakasznagyítás 26">
                <a:extLst>
                  <a:ext uri="{FF2B5EF4-FFF2-40B4-BE49-F238E27FC236}">
                    <a16:creationId xmlns:a16="http://schemas.microsoft.com/office/drawing/2014/main" id="{9DB2564E-0609-47D5-8FE0-D6848FDD24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9916751"/>
                  </p:ext>
                </p:extLst>
              </p:nvPr>
            </p:nvGraphicFramePr>
            <p:xfrm>
              <a:off x="2564863" y="2704001"/>
              <a:ext cx="3089709" cy="1737961"/>
            </p:xfrm>
            <a:graphic>
              <a:graphicData uri="http://schemas.microsoft.com/office/powerpoint/2016/sectionzoom">
                <psez:sectionZm>
                  <psez:sectionZmObj sectionId="{1738AB81-1562-47EC-8B51-BD85F085353C}">
                    <psez:zmPr id="{520091DB-CFB8-42B2-ADA7-4C36C5D3DD12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89709" cy="1737961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7" name="Szakasznagyítás 2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DB2564E-0609-47D5-8FE0-D6848FDD24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64863" y="2704001"/>
                <a:ext cx="3089709" cy="1737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5" name="Szakasznagyítás 34">
                <a:extLst>
                  <a:ext uri="{FF2B5EF4-FFF2-40B4-BE49-F238E27FC236}">
                    <a16:creationId xmlns:a16="http://schemas.microsoft.com/office/drawing/2014/main" id="{2E1E0989-B047-4A10-B78D-38F13BE65F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7551281"/>
                  </p:ext>
                </p:extLst>
              </p:nvPr>
            </p:nvGraphicFramePr>
            <p:xfrm>
              <a:off x="4862399" y="444196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AEEAD89-68B1-41FB-BAD3-6BF729A6F5FD}">
                    <psez:zmPr id="{724D3106-AB13-47DE-B9B1-A971A58EEFDB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5" name="Szakasznagyítás 3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E1E0989-B047-4A10-B78D-38F13BE65F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62399" y="4441962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1" name="Szakasznagyítás 40">
                <a:extLst>
                  <a:ext uri="{FF2B5EF4-FFF2-40B4-BE49-F238E27FC236}">
                    <a16:creationId xmlns:a16="http://schemas.microsoft.com/office/drawing/2014/main" id="{8FD3BA44-1F0E-476C-8E09-4B697690A3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8856905"/>
                  </p:ext>
                </p:extLst>
              </p:nvPr>
            </p:nvGraphicFramePr>
            <p:xfrm>
              <a:off x="6163953" y="239298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5A8FEB99-84A4-4B5D-9660-8F4B401EEB76}">
                    <psez:zmPr id="{8F99AB5F-5BA8-454E-8B5E-28FED96C7169}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1" name="Szakasznagyítás 40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8FD3BA44-1F0E-476C-8E09-4B697690A3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63953" y="2392980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3" name="Szakasznagyítás 52">
                <a:extLst>
                  <a:ext uri="{FF2B5EF4-FFF2-40B4-BE49-F238E27FC236}">
                    <a16:creationId xmlns:a16="http://schemas.microsoft.com/office/drawing/2014/main" id="{F0441776-941D-4D70-8DF3-8D0D40D4B1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0160433"/>
                  </p:ext>
                </p:extLst>
              </p:nvPr>
            </p:nvGraphicFramePr>
            <p:xfrm>
              <a:off x="8103137" y="374042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EF3D3B9B-2B41-4991-A2A7-989222ABA7A7}">
                    <psez:zmPr id="{5406940C-0708-4B47-A397-54DBDBD8034B}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3" name="Szakasznagyítás 52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F0441776-941D-4D70-8DF3-8D0D40D4B1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03137" y="3740424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9" name="Szakasznagyítás 58">
                <a:extLst>
                  <a:ext uri="{FF2B5EF4-FFF2-40B4-BE49-F238E27FC236}">
                    <a16:creationId xmlns:a16="http://schemas.microsoft.com/office/drawing/2014/main" id="{92F9D9A4-7640-4961-8F99-E0F9FF5A85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8078563"/>
                  </p:ext>
                </p:extLst>
              </p:nvPr>
            </p:nvGraphicFramePr>
            <p:xfrm>
              <a:off x="9177977" y="64991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D8F7A51-D513-4F2A-8BE7-F37BB7799085}">
                    <psez:zmPr id="{A485FE59-0310-48FB-9DFF-697A655E4593}" transitionDur="1000" showBg="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9" name="Szakasznagyítás 58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92F9D9A4-7640-4961-8F99-E0F9FF5A85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77977" y="649910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9058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1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623AA18-F3C1-43BF-B012-838DA1BF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B529F5F4-E847-4733-8D8F-9819423DFFC5}"/>
              </a:ext>
            </a:extLst>
          </p:cNvPr>
          <p:cNvGrpSpPr/>
          <p:nvPr/>
        </p:nvGrpSpPr>
        <p:grpSpPr>
          <a:xfrm>
            <a:off x="2702704" y="-347662"/>
            <a:ext cx="6786593" cy="7125791"/>
            <a:chOff x="2702704" y="-347662"/>
            <a:chExt cx="6786593" cy="7125791"/>
          </a:xfrm>
        </p:grpSpPr>
        <p:sp>
          <p:nvSpPr>
            <p:cNvPr id="8" name="Ellipszis 7">
              <a:extLst>
                <a:ext uri="{FF2B5EF4-FFF2-40B4-BE49-F238E27FC236}">
                  <a16:creationId xmlns:a16="http://schemas.microsoft.com/office/drawing/2014/main" id="{FCE80D88-2B5A-47EC-935F-FDEA86062886}"/>
                </a:ext>
              </a:extLst>
            </p:cNvPr>
            <p:cNvSpPr/>
            <p:nvPr/>
          </p:nvSpPr>
          <p:spPr>
            <a:xfrm flipH="1">
              <a:off x="2702704" y="6350"/>
              <a:ext cx="6786593" cy="6771779"/>
            </a:xfrm>
            <a:prstGeom prst="ellipse">
              <a:avLst/>
            </a:prstGeom>
            <a:solidFill>
              <a:srgbClr val="5D90E6">
                <a:alpha val="38824"/>
              </a:srgbClr>
            </a:solidFill>
            <a:ln w="762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8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ahnschrift" panose="020B0502040204020203" pitchFamily="34" charset="0"/>
              </a:endParaRPr>
            </a:p>
          </p:txBody>
        </p: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677461A6-1DD6-4EBA-A357-D5C7A2773673}"/>
                </a:ext>
              </a:extLst>
            </p:cNvPr>
            <p:cNvSpPr txBox="1"/>
            <p:nvPr/>
          </p:nvSpPr>
          <p:spPr>
            <a:xfrm>
              <a:off x="2895600" y="2947719"/>
              <a:ext cx="6400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7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Bodoni MT Black" panose="02070A03080606020203" pitchFamily="18" charset="0"/>
                </a:rPr>
                <a:t>1.Feladat</a:t>
              </a:r>
            </a:p>
          </p:txBody>
        </p:sp>
        <p:pic>
          <p:nvPicPr>
            <p:cNvPr id="11" name="Ábra 10" descr="Kör nyíllal egyszínű kitöltéssel">
              <a:extLst>
                <a:ext uri="{FF2B5EF4-FFF2-40B4-BE49-F238E27FC236}">
                  <a16:creationId xmlns:a16="http://schemas.microsoft.com/office/drawing/2014/main" id="{F39FA911-529B-4A59-A931-2F240095B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7650" y="-347662"/>
              <a:ext cx="4076700" cy="4076700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2053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7EA85B-8F99-4406-B0AD-DAF0AF6DB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91" y="56467"/>
            <a:ext cx="5712107" cy="1325563"/>
          </a:xfrm>
        </p:spPr>
        <p:txBody>
          <a:bodyPr/>
          <a:lstStyle/>
          <a:p>
            <a:r>
              <a:rPr lang="hu-HU" dirty="0">
                <a:latin typeface="Bodoni MT Black" panose="02070A03080606020203" pitchFamily="18" charset="0"/>
              </a:rPr>
              <a:t>1. Feladat: beolvasás</a:t>
            </a:r>
          </a:p>
        </p:txBody>
      </p:sp>
      <p:pic>
        <p:nvPicPr>
          <p:cNvPr id="15" name="Tartalom helye 14">
            <a:extLst>
              <a:ext uri="{FF2B5EF4-FFF2-40B4-BE49-F238E27FC236}">
                <a16:creationId xmlns:a16="http://schemas.microsoft.com/office/drawing/2014/main" id="{5B32EFB8-3CAF-4D66-BE41-0394FE32E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56" t="18389" r="6410" b="9315"/>
          <a:stretch/>
        </p:blipFill>
        <p:spPr>
          <a:xfrm>
            <a:off x="4987803" y="3069723"/>
            <a:ext cx="6598188" cy="3786927"/>
          </a:xfrm>
          <a:effectLst/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0645A953-BB80-4BB3-83F8-359547B5BD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32" b="89933" l="8615" r="91652">
                        <a14:foregroundMark x1="7282" y1="16275" x2="6956" y2="30213"/>
                        <a14:foregroundMark x1="6664" y1="77427" x2="6712" y2="78049"/>
                        <a14:foregroundMark x1="7249" y1="79172" x2="12078" y2="72987"/>
                        <a14:foregroundMark x1="12078" y1="72987" x2="11012" y2="42282"/>
                        <a14:foregroundMark x1="11012" y1="42282" x2="8615" y2="16611"/>
                        <a14:foregroundMark x1="88544" y1="14933" x2="84458" y2="79698"/>
                        <a14:foregroundMark x1="84458" y1="79698" x2="89076" y2="83054"/>
                        <a14:foregroundMark x1="89076" y1="83054" x2="91208" y2="73490"/>
                        <a14:foregroundMark x1="91208" y1="73490" x2="91652" y2="21309"/>
                        <a14:foregroundMark x1="91652" y1="21309" x2="89876" y2="14933"/>
                        <a14:backgroundMark x1="3730" y1="30537" x2="2753" y2="54698"/>
                        <a14:backgroundMark x1="2753" y1="54698" x2="5151" y2="76678"/>
                        <a14:backgroundMark x1="5151" y1="76678" x2="6039" y2="68121"/>
                        <a14:backgroundMark x1="6039" y1="68121" x2="5506" y2="52852"/>
                        <a14:backgroundMark x1="5417" y1="34228" x2="3108" y2="78691"/>
                        <a14:backgroundMark x1="3108" y1="78691" x2="6572" y2="72819"/>
                        <a14:backgroundMark x1="6572" y1="72819" x2="5329" y2="38423"/>
                        <a14:backgroundMark x1="5684" y1="35738" x2="5417" y2="74497"/>
                        <a14:backgroundMark x1="5417" y1="74497" x2="6217" y2="41443"/>
                        <a14:backgroundMark x1="5861" y1="31544" x2="5773" y2="31879"/>
                        <a14:backgroundMark x1="6394" y1="30705" x2="6838" y2="32383"/>
                        <a14:backgroundMark x1="6217" y1="32718" x2="6217" y2="35067"/>
                        <a14:backgroundMark x1="5329" y1="76846" x2="6927" y2="75839"/>
                        <a14:backgroundMark x1="6483" y1="74664" x2="6483" y2="76510"/>
                        <a14:backgroundMark x1="6217" y1="76342" x2="6572" y2="77517"/>
                        <a14:backgroundMark x1="6483" y1="76678" x2="6483" y2="77181"/>
                        <a14:backgroundMark x1="6217" y1="77013" x2="5506" y2="77685"/>
                        <a14:backgroundMark x1="4973" y1="76007" x2="6394" y2="77181"/>
                        <a14:backgroundMark x1="6217" y1="76174" x2="6838" y2="76678"/>
                        <a14:backgroundMark x1="5861" y1="76510" x2="6039" y2="77517"/>
                        <a14:backgroundMark x1="6306" y1="76342" x2="6217" y2="76678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51" t="25950" r="7501" b="13167"/>
          <a:stretch/>
        </p:blipFill>
        <p:spPr>
          <a:xfrm>
            <a:off x="1044" y="3432354"/>
            <a:ext cx="4933077" cy="1856098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D6C67419-A926-42B2-BC41-62F6DF1A77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60" t="21905" r="5389" b="11576"/>
          <a:stretch/>
        </p:blipFill>
        <p:spPr>
          <a:xfrm>
            <a:off x="4992427" y="522266"/>
            <a:ext cx="6916782" cy="241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2" name="Ribbon: Tilted Up 131">
            <a:extLst>
              <a:ext uri="{FF2B5EF4-FFF2-40B4-BE49-F238E27FC236}">
                <a16:creationId xmlns:a16="http://schemas.microsoft.com/office/drawing/2014/main" id="{88BEFF30-D558-D7C8-B5A2-63065E6E1338}"/>
              </a:ext>
            </a:extLst>
          </p:cNvPr>
          <p:cNvSpPr/>
          <p:nvPr/>
        </p:nvSpPr>
        <p:spPr>
          <a:xfrm>
            <a:off x="6828111" y="334379"/>
            <a:ext cx="2864734" cy="327949"/>
          </a:xfrm>
          <a:prstGeom prst="ribbon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Calibri"/>
                <a:cs typeface="Calibri"/>
              </a:rPr>
              <a:t>Forrás</a:t>
            </a:r>
            <a:endParaRPr lang="en-US"/>
          </a:p>
        </p:txBody>
      </p:sp>
      <p:sp>
        <p:nvSpPr>
          <p:cNvPr id="133" name="Scroll: Vertical 132">
            <a:extLst>
              <a:ext uri="{FF2B5EF4-FFF2-40B4-BE49-F238E27FC236}">
                <a16:creationId xmlns:a16="http://schemas.microsoft.com/office/drawing/2014/main" id="{3C0BE633-F68C-2A15-025A-923560B4FCC8}"/>
              </a:ext>
            </a:extLst>
          </p:cNvPr>
          <p:cNvSpPr/>
          <p:nvPr/>
        </p:nvSpPr>
        <p:spPr>
          <a:xfrm>
            <a:off x="1486370" y="2737555"/>
            <a:ext cx="2220148" cy="696148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ea typeface="Calibri"/>
                <a:cs typeface="Calibri"/>
              </a:rPr>
              <a:t>Objektum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szerkezete</a:t>
            </a:r>
            <a:endParaRPr lang="en-US" err="1"/>
          </a:p>
        </p:txBody>
      </p:sp>
      <p:sp>
        <p:nvSpPr>
          <p:cNvPr id="134" name="Scroll: Horizontal 133">
            <a:extLst>
              <a:ext uri="{FF2B5EF4-FFF2-40B4-BE49-F238E27FC236}">
                <a16:creationId xmlns:a16="http://schemas.microsoft.com/office/drawing/2014/main" id="{BE2F9419-B01D-94BC-C496-2AEAD826A590}"/>
              </a:ext>
            </a:extLst>
          </p:cNvPr>
          <p:cNvSpPr/>
          <p:nvPr/>
        </p:nvSpPr>
        <p:spPr>
          <a:xfrm>
            <a:off x="2652890" y="5794963"/>
            <a:ext cx="2502369" cy="761999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ea typeface="Calibri"/>
                <a:cs typeface="Calibri"/>
              </a:rPr>
              <a:t>Beolvasás</a:t>
            </a:r>
            <a:endParaRPr lang="en-US" err="1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A0B8AAFA-AFB9-4C95-973D-2FDB9EA37B81}"/>
              </a:ext>
            </a:extLst>
          </p:cNvPr>
          <p:cNvGrpSpPr/>
          <p:nvPr/>
        </p:nvGrpSpPr>
        <p:grpSpPr>
          <a:xfrm>
            <a:off x="-2359742" y="-5560279"/>
            <a:ext cx="17432594" cy="17394541"/>
            <a:chOff x="2702704" y="6350"/>
            <a:chExt cx="6786593" cy="6771779"/>
          </a:xfrm>
        </p:grpSpPr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422B2F0A-772B-4461-90A4-04C3364F3348}"/>
                </a:ext>
              </a:extLst>
            </p:cNvPr>
            <p:cNvSpPr/>
            <p:nvPr/>
          </p:nvSpPr>
          <p:spPr>
            <a:xfrm flipH="1">
              <a:off x="2702704" y="6350"/>
              <a:ext cx="6786593" cy="6771779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8000" dirty="0">
                <a:latin typeface="Bahnschrift" panose="020B0502040204020203" pitchFamily="34" charset="0"/>
              </a:endParaRPr>
            </a:p>
          </p:txBody>
        </p:sp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128CCD6E-52C9-476E-9DBF-ADC62498FE5A}"/>
                </a:ext>
              </a:extLst>
            </p:cNvPr>
            <p:cNvSpPr txBox="1"/>
            <p:nvPr/>
          </p:nvSpPr>
          <p:spPr>
            <a:xfrm>
              <a:off x="2794165" y="3066706"/>
              <a:ext cx="6400800" cy="611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9600" dirty="0">
                  <a:latin typeface="Bodoni MT Black" panose="02070A03080606020203" pitchFamily="18" charset="0"/>
                </a:rPr>
                <a:t>1.Feladat</a:t>
              </a:r>
            </a:p>
          </p:txBody>
        </p:sp>
        <p:pic>
          <p:nvPicPr>
            <p:cNvPr id="13" name="Ábra 12" descr="Kör nyíllal egyszínű kitöltéssel">
              <a:extLst>
                <a:ext uri="{FF2B5EF4-FFF2-40B4-BE49-F238E27FC236}">
                  <a16:creationId xmlns:a16="http://schemas.microsoft.com/office/drawing/2014/main" id="{B1351638-9F7D-4DA4-AE23-05F0FCBC0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2444" y="2170994"/>
              <a:ext cx="713108" cy="713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382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2" grpId="0" animBg="1"/>
      <p:bldP spid="133" grpId="0" animBg="1"/>
      <p:bldP spid="1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AC7DF5-7BC2-483B-8009-FFAB07004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AFC304D-0ECD-4238-B227-82358DCE3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56E51FA0-EDE6-42D5-A353-4F7683A3A9C7}"/>
              </a:ext>
            </a:extLst>
          </p:cNvPr>
          <p:cNvGrpSpPr/>
          <p:nvPr/>
        </p:nvGrpSpPr>
        <p:grpSpPr>
          <a:xfrm>
            <a:off x="2702704" y="-141511"/>
            <a:ext cx="6786593" cy="6999511"/>
            <a:chOff x="2702704" y="-221382"/>
            <a:chExt cx="6786593" cy="6999511"/>
          </a:xfrm>
          <a:solidFill>
            <a:srgbClr val="4266A4">
              <a:alpha val="43000"/>
            </a:srgbClr>
          </a:solidFill>
        </p:grpSpPr>
        <p:sp>
          <p:nvSpPr>
            <p:cNvPr id="9" name="Ellipszis 8">
              <a:extLst>
                <a:ext uri="{FF2B5EF4-FFF2-40B4-BE49-F238E27FC236}">
                  <a16:creationId xmlns:a16="http://schemas.microsoft.com/office/drawing/2014/main" id="{0D4F4D63-3516-4680-BB3E-22E199A3480C}"/>
                </a:ext>
              </a:extLst>
            </p:cNvPr>
            <p:cNvSpPr/>
            <p:nvPr/>
          </p:nvSpPr>
          <p:spPr>
            <a:xfrm flipH="1">
              <a:off x="2702704" y="6350"/>
              <a:ext cx="6786593" cy="6771779"/>
            </a:xfrm>
            <a:prstGeom prst="ellipse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8000" dirty="0">
                <a:latin typeface="Bahnschrift" panose="020B0502040204020203" pitchFamily="34" charset="0"/>
              </a:endParaRPr>
            </a:p>
          </p:txBody>
        </p: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C2F93CBA-88BA-4772-BE5C-D20145A562D3}"/>
                </a:ext>
              </a:extLst>
            </p:cNvPr>
            <p:cNvSpPr txBox="1"/>
            <p:nvPr/>
          </p:nvSpPr>
          <p:spPr>
            <a:xfrm>
              <a:off x="2895600" y="3263810"/>
              <a:ext cx="6400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7200" dirty="0">
                  <a:latin typeface="Bodoni MT Black" panose="02070A03080606020203" pitchFamily="18" charset="0"/>
                </a:rPr>
                <a:t>2,3.Feladat</a:t>
              </a:r>
            </a:p>
          </p:txBody>
        </p:sp>
        <p:pic>
          <p:nvPicPr>
            <p:cNvPr id="11" name="Ábra 10" descr="Naptár napi bontással egyszínű kitöltéssel">
              <a:extLst>
                <a:ext uri="{FF2B5EF4-FFF2-40B4-BE49-F238E27FC236}">
                  <a16:creationId xmlns:a16="http://schemas.microsoft.com/office/drawing/2014/main" id="{57641179-4E28-4ED4-BB05-BB1351C62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057650" y="-221382"/>
              <a:ext cx="3950419" cy="3950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852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C6B1869D-BE70-4449-B6C5-7139097713F5}"/>
              </a:ext>
            </a:extLst>
          </p:cNvPr>
          <p:cNvSpPr/>
          <p:nvPr/>
        </p:nvSpPr>
        <p:spPr>
          <a:xfrm>
            <a:off x="0" y="0"/>
            <a:ext cx="208546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FBFD863-5E95-9A9F-841A-445CC58F71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297000"/>
                    </a14:imgEffect>
                    <a14:imgEffect>
                      <a14:brightnessContrast bright="1000"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7478" y="-2036"/>
            <a:ext cx="10102513" cy="68620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EAF039-9DDD-5656-5271-3218EFAA6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8" y="3090239"/>
            <a:ext cx="2003257" cy="978729"/>
          </a:xfr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odoni MT Black" panose="02070A03080606020203" pitchFamily="18" charset="0"/>
                <a:ea typeface="+mn-ea"/>
                <a:cs typeface="+mn-cs"/>
              </a:rPr>
              <a:t>2, 3. </a:t>
            </a:r>
            <a:r>
              <a:rPr lang="en-US" sz="3200" dirty="0" err="1">
                <a:latin typeface="Bodoni MT Black" panose="02070A03080606020203" pitchFamily="18" charset="0"/>
                <a:ea typeface="+mn-ea"/>
                <a:cs typeface="+mn-cs"/>
              </a:rPr>
              <a:t>Feladat</a:t>
            </a:r>
            <a:endParaRPr lang="en-US" sz="3200" dirty="0">
              <a:latin typeface="Bodoni MT Black" panose="02070A03080606020203" pitchFamily="18" charset="0"/>
              <a:ea typeface="+mn-ea"/>
              <a:cs typeface="+mn-cs"/>
            </a:endParaRP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3CADDE99-EBC7-408D-95B8-2329C0B5E4CD}"/>
              </a:ext>
            </a:extLst>
          </p:cNvPr>
          <p:cNvSpPr/>
          <p:nvPr/>
        </p:nvSpPr>
        <p:spPr>
          <a:xfrm>
            <a:off x="2059405" y="-560"/>
            <a:ext cx="10132595" cy="685856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74036EF-94A7-7730-D131-FB6F8B8C6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26231" y="-560"/>
            <a:ext cx="9939911" cy="1687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0CA49BD9-6FF0-2786-7F3C-AC055FDFE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49" y="1688439"/>
            <a:ext cx="6493244" cy="937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90A05D2A-E6E7-3768-8E50-ABDA145EA6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0804" y="1906022"/>
            <a:ext cx="10857761" cy="2845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94500FAD-675F-43B5-B866-FC56139BFAD4}"/>
              </a:ext>
            </a:extLst>
          </p:cNvPr>
          <p:cNvGrpSpPr/>
          <p:nvPr/>
        </p:nvGrpSpPr>
        <p:grpSpPr>
          <a:xfrm>
            <a:off x="-1327354" y="-3789996"/>
            <a:ext cx="14836878" cy="14804491"/>
            <a:chOff x="2702704" y="6350"/>
            <a:chExt cx="6786593" cy="6771779"/>
          </a:xfrm>
          <a:solidFill>
            <a:srgbClr val="4266A4">
              <a:alpha val="43000"/>
            </a:srgbClr>
          </a:solidFill>
        </p:grpSpPr>
        <p:sp>
          <p:nvSpPr>
            <p:cNvPr id="11" name="Ellipszis 10">
              <a:extLst>
                <a:ext uri="{FF2B5EF4-FFF2-40B4-BE49-F238E27FC236}">
                  <a16:creationId xmlns:a16="http://schemas.microsoft.com/office/drawing/2014/main" id="{37EDAD40-A94B-44B5-BD13-C9F2780BA5CC}"/>
                </a:ext>
              </a:extLst>
            </p:cNvPr>
            <p:cNvSpPr/>
            <p:nvPr/>
          </p:nvSpPr>
          <p:spPr>
            <a:xfrm flipH="1">
              <a:off x="2702704" y="6350"/>
              <a:ext cx="6786593" cy="6771779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8000" dirty="0">
                <a:latin typeface="Bahnschrift" panose="020B0502040204020203" pitchFamily="34" charset="0"/>
              </a:endParaRPr>
            </a:p>
          </p:txBody>
        </p:sp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45BCE554-1C3B-457E-89F8-3BE5A7A4CC44}"/>
                </a:ext>
              </a:extLst>
            </p:cNvPr>
            <p:cNvSpPr txBox="1"/>
            <p:nvPr/>
          </p:nvSpPr>
          <p:spPr>
            <a:xfrm>
              <a:off x="2895600" y="3263810"/>
              <a:ext cx="6400800" cy="717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9600" dirty="0">
                  <a:latin typeface="Bodoni MT Black" panose="02070A03080606020203" pitchFamily="18" charset="0"/>
                </a:rPr>
                <a:t>2,3.Feladat</a:t>
              </a:r>
            </a:p>
          </p:txBody>
        </p:sp>
        <p:pic>
          <p:nvPicPr>
            <p:cNvPr id="13" name="Ábra 12" descr="Naptár napi bontással egyszínű kitöltéssel">
              <a:extLst>
                <a:ext uri="{FF2B5EF4-FFF2-40B4-BE49-F238E27FC236}">
                  <a16:creationId xmlns:a16="http://schemas.microsoft.com/office/drawing/2014/main" id="{C4EDA7ED-CBCC-4423-82C2-764D8F1F8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446908" y="1893644"/>
              <a:ext cx="1168542" cy="1168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8829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334F29-81D1-49B7-9C53-731C7FC7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F3947FF-3A1F-402D-AFFA-568B927E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726A82F5-4CD6-4706-94DD-4CDC4F19A8EB}"/>
              </a:ext>
            </a:extLst>
          </p:cNvPr>
          <p:cNvGrpSpPr/>
          <p:nvPr/>
        </p:nvGrpSpPr>
        <p:grpSpPr>
          <a:xfrm>
            <a:off x="2702704" y="86221"/>
            <a:ext cx="6786593" cy="6771779"/>
            <a:chOff x="2702704" y="6350"/>
            <a:chExt cx="6786593" cy="6771779"/>
          </a:xfrm>
          <a:solidFill>
            <a:srgbClr val="0B1A2F">
              <a:alpha val="50000"/>
            </a:srgbClr>
          </a:solidFill>
        </p:grpSpPr>
        <p:sp>
          <p:nvSpPr>
            <p:cNvPr id="5" name="Ellipszis 4">
              <a:extLst>
                <a:ext uri="{FF2B5EF4-FFF2-40B4-BE49-F238E27FC236}">
                  <a16:creationId xmlns:a16="http://schemas.microsoft.com/office/drawing/2014/main" id="{BFA50CD7-3577-46A0-BA50-1D127BE7AB07}"/>
                </a:ext>
              </a:extLst>
            </p:cNvPr>
            <p:cNvSpPr/>
            <p:nvPr/>
          </p:nvSpPr>
          <p:spPr>
            <a:xfrm flipH="1">
              <a:off x="2702704" y="6350"/>
              <a:ext cx="6786593" cy="6771779"/>
            </a:xfrm>
            <a:prstGeom prst="ellipse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8000" dirty="0">
                <a:latin typeface="Bahnschrift" panose="020B0502040204020203" pitchFamily="34" charset="0"/>
              </a:endParaRPr>
            </a:p>
          </p:txBody>
        </p:sp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64A1EE48-5BE6-4531-AA29-19A249B246CD}"/>
                </a:ext>
              </a:extLst>
            </p:cNvPr>
            <p:cNvSpPr txBox="1"/>
            <p:nvPr/>
          </p:nvSpPr>
          <p:spPr>
            <a:xfrm>
              <a:off x="2895600" y="3263810"/>
              <a:ext cx="6400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7200" dirty="0">
                  <a:latin typeface="Bodoni MT Black" panose="02070A03080606020203" pitchFamily="18" charset="0"/>
                </a:rPr>
                <a:t>4.Feladat</a:t>
              </a:r>
            </a:p>
          </p:txBody>
        </p:sp>
        <p:pic>
          <p:nvPicPr>
            <p:cNvPr id="7" name="Ábra 6" descr="Dokumentum egyszínű kitöltéssel">
              <a:extLst>
                <a:ext uri="{FF2B5EF4-FFF2-40B4-BE49-F238E27FC236}">
                  <a16:creationId xmlns:a16="http://schemas.microsoft.com/office/drawing/2014/main" id="{04EE4199-CFF8-42CF-9403-47BE29194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504476" y="51997"/>
              <a:ext cx="3387513" cy="3387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77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5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7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958AF69-9662-47DF-A1DD-E439BB74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4. </a:t>
            </a:r>
            <a:r>
              <a:rPr lang="en-US" sz="4800" dirty="0" err="1"/>
              <a:t>feladat</a:t>
            </a:r>
            <a:r>
              <a:rPr lang="en-US" sz="4800" dirty="0"/>
              <a:t>: </a:t>
            </a:r>
            <a:r>
              <a:rPr lang="en-US" sz="4800" dirty="0" err="1"/>
              <a:t>feljegyzésekről</a:t>
            </a:r>
            <a:r>
              <a:rPr lang="en-US" sz="4800" dirty="0"/>
              <a:t> </a:t>
            </a:r>
            <a:r>
              <a:rPr lang="en-US" sz="4800" dirty="0" err="1"/>
              <a:t>statisztika</a:t>
            </a:r>
            <a:endParaRPr lang="en-US" sz="4800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F09D7E16-DA57-B570-6647-22053D8DB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5" t="25707" r="9637" b="16371"/>
          <a:stretch/>
        </p:blipFill>
        <p:spPr>
          <a:xfrm>
            <a:off x="4965378" y="2863002"/>
            <a:ext cx="7142352" cy="2447876"/>
          </a:xfrm>
          <a:prstGeom prst="rect">
            <a:avLst/>
          </a:prstGeom>
        </p:spPr>
      </p:pic>
      <p:sp>
        <p:nvSpPr>
          <p:cNvPr id="17" name="Rectangle 21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D2ED687C-5BAA-A956-841D-51A84B81AD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14" t="24445" r="8152" b="14528"/>
          <a:stretch/>
        </p:blipFill>
        <p:spPr>
          <a:xfrm>
            <a:off x="4965303" y="-1073"/>
            <a:ext cx="7142425" cy="2869797"/>
          </a:xfrm>
          <a:prstGeom prst="rect">
            <a:avLst/>
          </a:prstGeom>
        </p:spPr>
      </p:pic>
      <p:pic>
        <p:nvPicPr>
          <p:cNvPr id="5" name="Tartalom helye 4" descr="A képen szöveg, monitor, képernyőkép, képernyő látható&#10;&#10;Automatikusan generált leírás">
            <a:extLst>
              <a:ext uri="{FF2B5EF4-FFF2-40B4-BE49-F238E27FC236}">
                <a16:creationId xmlns:a16="http://schemas.microsoft.com/office/drawing/2014/main" id="{D4730B1A-A4C4-1593-A150-76B992E72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0" t="35338" r="77127" b="40816"/>
          <a:stretch/>
        </p:blipFill>
        <p:spPr>
          <a:xfrm>
            <a:off x="3342922" y="3717464"/>
            <a:ext cx="2752186" cy="2942442"/>
          </a:xfrm>
          <a:prstGeom prst="rect">
            <a:avLst/>
          </a:prstGeom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BA202076-615F-4C2A-B2F4-43BE9367AA3E}"/>
              </a:ext>
            </a:extLst>
          </p:cNvPr>
          <p:cNvGrpSpPr/>
          <p:nvPr/>
        </p:nvGrpSpPr>
        <p:grpSpPr>
          <a:xfrm>
            <a:off x="-1828800" y="-4435392"/>
            <a:ext cx="15811500" cy="15776987"/>
            <a:chOff x="2702704" y="6350"/>
            <a:chExt cx="6786593" cy="6771779"/>
          </a:xfrm>
          <a:solidFill>
            <a:srgbClr val="0B1A2F">
              <a:alpha val="50000"/>
            </a:srgbClr>
          </a:solidFill>
        </p:grpSpPr>
        <p:sp>
          <p:nvSpPr>
            <p:cNvPr id="16" name="Ellipszis 15">
              <a:extLst>
                <a:ext uri="{FF2B5EF4-FFF2-40B4-BE49-F238E27FC236}">
                  <a16:creationId xmlns:a16="http://schemas.microsoft.com/office/drawing/2014/main" id="{BDA0239F-0BAC-410E-9A18-43899E6E1982}"/>
                </a:ext>
              </a:extLst>
            </p:cNvPr>
            <p:cNvSpPr/>
            <p:nvPr/>
          </p:nvSpPr>
          <p:spPr>
            <a:xfrm flipH="1">
              <a:off x="2702704" y="6350"/>
              <a:ext cx="6786593" cy="6771779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8000" dirty="0">
                <a:latin typeface="Bahnschrift" panose="020B0502040204020203" pitchFamily="34" charset="0"/>
              </a:endParaRPr>
            </a:p>
          </p:txBody>
        </p:sp>
        <p:sp>
          <p:nvSpPr>
            <p:cNvPr id="18" name="Szövegdoboz 17">
              <a:extLst>
                <a:ext uri="{FF2B5EF4-FFF2-40B4-BE49-F238E27FC236}">
                  <a16:creationId xmlns:a16="http://schemas.microsoft.com/office/drawing/2014/main" id="{B6617C73-B319-4562-8DDF-F613B719DE18}"/>
                </a:ext>
              </a:extLst>
            </p:cNvPr>
            <p:cNvSpPr txBox="1"/>
            <p:nvPr/>
          </p:nvSpPr>
          <p:spPr>
            <a:xfrm>
              <a:off x="2895600" y="3263810"/>
              <a:ext cx="6400800" cy="62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8800" dirty="0">
                  <a:latin typeface="Bodoni MT Black" panose="02070A03080606020203" pitchFamily="18" charset="0"/>
                </a:rPr>
                <a:t>4.Feladat</a:t>
              </a:r>
            </a:p>
          </p:txBody>
        </p:sp>
        <p:pic>
          <p:nvPicPr>
            <p:cNvPr id="19" name="Ábra 18" descr="Dokumentum egyszínű kitöltéssel">
              <a:extLst>
                <a:ext uri="{FF2B5EF4-FFF2-40B4-BE49-F238E27FC236}">
                  <a16:creationId xmlns:a16="http://schemas.microsoft.com/office/drawing/2014/main" id="{8C08AC3A-D676-4A7A-B99A-7EF0A009B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657505" y="2176559"/>
              <a:ext cx="893344" cy="893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2961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</Words>
  <Application>Microsoft Office PowerPoint</Application>
  <PresentationFormat>Szélesvásznú</PresentationFormat>
  <Paragraphs>34</Paragraphs>
  <Slides>16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2" baseType="lpstr">
      <vt:lpstr>Arial</vt:lpstr>
      <vt:lpstr>Bahnschrift</vt:lpstr>
      <vt:lpstr>Bodoni MT Black</vt:lpstr>
      <vt:lpstr>Calibri</vt:lpstr>
      <vt:lpstr>Calibri Light</vt:lpstr>
      <vt:lpstr>Office Theme</vt:lpstr>
      <vt:lpstr>Expedíció projektmunka</vt:lpstr>
      <vt:lpstr>Feladat</vt:lpstr>
      <vt:lpstr>Feladatok</vt:lpstr>
      <vt:lpstr>PowerPoint-bemutató</vt:lpstr>
      <vt:lpstr>1. Feladat: beolvasás</vt:lpstr>
      <vt:lpstr>PowerPoint-bemutató</vt:lpstr>
      <vt:lpstr>2, 3. Feladat</vt:lpstr>
      <vt:lpstr>PowerPoint-bemutató</vt:lpstr>
      <vt:lpstr>4. feladat: feljegyzésekről statisztika</vt:lpstr>
      <vt:lpstr>PowerPoint-bemutató</vt:lpstr>
      <vt:lpstr>5. Feladat</vt:lpstr>
      <vt:lpstr>PowerPoint-bemutató</vt:lpstr>
      <vt:lpstr>7. feladat: megadott üzenetben az egyedek száma</vt:lpstr>
      <vt:lpstr>PowerPoint-bemutató</vt:lpstr>
      <vt:lpstr>Tesztek</vt:lpstr>
      <vt:lpstr>Csoportmunka verziókövetéssel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Expedíció projektmunka</dc:title>
  <dc:creator>Bicskey Balázs</dc:creator>
  <cp:lastModifiedBy>Bicskey Balázs</cp:lastModifiedBy>
  <cp:revision>27</cp:revision>
  <dcterms:created xsi:type="dcterms:W3CDTF">2023-02-28T07:44:57Z</dcterms:created>
  <dcterms:modified xsi:type="dcterms:W3CDTF">2023-03-07T07:05:59Z</dcterms:modified>
</cp:coreProperties>
</file>